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showGuides="1">
      <p:cViewPr varScale="1">
        <p:scale>
          <a:sx n="128" d="100"/>
          <a:sy n="128" d="100"/>
        </p:scale>
        <p:origin x="48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9763-C7AC-0F48-80F1-7F4B1BBB1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E2D0D-8780-F64D-AF9D-7B1104133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11480D-3C4B-2E40-8C69-62A1EA3CF804}"/>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5" name="Footer Placeholder 4">
            <a:extLst>
              <a:ext uri="{FF2B5EF4-FFF2-40B4-BE49-F238E27FC236}">
                <a16:creationId xmlns:a16="http://schemas.microsoft.com/office/drawing/2014/main" id="{4CE0FA51-F97A-924C-8580-0331CFA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8D18F-D720-1B45-BA30-C320EAACBBF0}"/>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297878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F4F1-D9B6-9642-81BC-3BCACCC3F2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F0A09D-9679-584B-BBBE-8A4AD3008A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2BB11-6D39-D64A-8274-F1B21B1FD0F5}"/>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5" name="Footer Placeholder 4">
            <a:extLst>
              <a:ext uri="{FF2B5EF4-FFF2-40B4-BE49-F238E27FC236}">
                <a16:creationId xmlns:a16="http://schemas.microsoft.com/office/drawing/2014/main" id="{E045E753-A7C2-B949-8A7C-DB42C2E1A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19A30-0018-A144-8E38-B2F19B629558}"/>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704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F5684-759D-F847-8604-6241A9F2D4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C0BA6-B4BB-9042-9993-B9BF8C326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9F2C2-330A-4241-BDDF-3CB0C96FF964}"/>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5" name="Footer Placeholder 4">
            <a:extLst>
              <a:ext uri="{FF2B5EF4-FFF2-40B4-BE49-F238E27FC236}">
                <a16:creationId xmlns:a16="http://schemas.microsoft.com/office/drawing/2014/main" id="{D067F964-55E3-9E4B-9BA1-1642CEB4A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C7A44-7892-9F4C-A8FB-AF9A8EFC5743}"/>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257111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BB60-CF43-BD41-A6A5-C73D9A243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CCD9B-0008-CB49-8238-9AC2F2AEB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4D24A-BC42-9D46-8450-1730D4995A0F}"/>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5" name="Footer Placeholder 4">
            <a:extLst>
              <a:ext uri="{FF2B5EF4-FFF2-40B4-BE49-F238E27FC236}">
                <a16:creationId xmlns:a16="http://schemas.microsoft.com/office/drawing/2014/main" id="{776F2F94-A893-CF4A-8480-11081CC33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4B3D9-2411-2C40-837E-D997E75D17BF}"/>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5623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306B-FD99-C846-B28F-5FC8D025D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34B6A-C93C-414B-8AC0-BDEAF7FDB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E0EB7-2126-304E-B131-E41EE15668D3}"/>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5" name="Footer Placeholder 4">
            <a:extLst>
              <a:ext uri="{FF2B5EF4-FFF2-40B4-BE49-F238E27FC236}">
                <a16:creationId xmlns:a16="http://schemas.microsoft.com/office/drawing/2014/main" id="{701755F7-ACD1-4842-896E-AF7C52EB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77B4-4601-BD40-9DA1-4D5DBFF2B3CA}"/>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359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F15D-A059-044A-9C71-125D163A1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58BE7-2F81-874E-86D7-C26CFC7C6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63CE9-DDFF-8443-9C9B-3D08AE9723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5043B4-88BC-DC49-8969-37B14E407CD9}"/>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6" name="Footer Placeholder 5">
            <a:extLst>
              <a:ext uri="{FF2B5EF4-FFF2-40B4-BE49-F238E27FC236}">
                <a16:creationId xmlns:a16="http://schemas.microsoft.com/office/drawing/2014/main" id="{3B726534-3E55-7D4D-89E9-809970405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71ED7-AE32-7146-A086-94FB75DD2036}"/>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15736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1CD1-3101-974E-96B5-9FCB420ED2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73490-1CFC-3C42-848C-2BE3700C0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7C5429-2662-FA4F-915E-0CB7A6E298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83473-7AA1-3948-BBE9-A2BE64977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90E26-5BA1-A342-889D-9B425D105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CD36E-E9FC-0F4B-B211-578A134FB39D}"/>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8" name="Footer Placeholder 7">
            <a:extLst>
              <a:ext uri="{FF2B5EF4-FFF2-40B4-BE49-F238E27FC236}">
                <a16:creationId xmlns:a16="http://schemas.microsoft.com/office/drawing/2014/main" id="{3ECD4692-17C9-4041-86E5-EB60F0DDC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61FDF-BA3E-3F49-9AAD-AED6ED246063}"/>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13065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E4D1-1602-BA40-9F9C-F045EA917A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ECAAE8-C52C-BA4B-8C2D-4A7FE3AF5FF0}"/>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4" name="Footer Placeholder 3">
            <a:extLst>
              <a:ext uri="{FF2B5EF4-FFF2-40B4-BE49-F238E27FC236}">
                <a16:creationId xmlns:a16="http://schemas.microsoft.com/office/drawing/2014/main" id="{5994D13E-F0E9-1A44-BF55-6A3DEDFB8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D1686-0850-D846-8254-24077221AFA6}"/>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356582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34CC2-1940-F940-91FD-294035E17AFF}"/>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3" name="Footer Placeholder 2">
            <a:extLst>
              <a:ext uri="{FF2B5EF4-FFF2-40B4-BE49-F238E27FC236}">
                <a16:creationId xmlns:a16="http://schemas.microsoft.com/office/drawing/2014/main" id="{87372110-6148-954E-A900-4E17BE485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0A57B-9D1B-FD45-AA54-092980DA1CFF}"/>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327619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C585-D1FF-E047-883F-D7C8D2C3B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16D5EB-F08E-E543-B100-906B4ECAD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AE6FBA-EB3F-6A4C-96DF-42B38D6CD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BE565-D38D-3740-8ADD-B6EC91B21D70}"/>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6" name="Footer Placeholder 5">
            <a:extLst>
              <a:ext uri="{FF2B5EF4-FFF2-40B4-BE49-F238E27FC236}">
                <a16:creationId xmlns:a16="http://schemas.microsoft.com/office/drawing/2014/main" id="{319FBE75-0C37-9F4D-A85C-9E10993C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ECBAC-A84D-A14D-A8CC-A60A5FE0FB4E}"/>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219586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4A34-946D-C940-8F3B-C15F5293B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7AE416-8B2A-EF48-9FFC-E6806F9AD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EE8CF-8013-EA46-8A92-52B54ACB2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304C7-11C2-6342-84D8-6557E1FE0D3B}"/>
              </a:ext>
            </a:extLst>
          </p:cNvPr>
          <p:cNvSpPr>
            <a:spLocks noGrp="1"/>
          </p:cNvSpPr>
          <p:nvPr>
            <p:ph type="dt" sz="half" idx="10"/>
          </p:nvPr>
        </p:nvSpPr>
        <p:spPr/>
        <p:txBody>
          <a:bodyPr/>
          <a:lstStyle/>
          <a:p>
            <a:fld id="{701AC686-4671-B64A-9231-DE26091D1F73}" type="datetimeFigureOut">
              <a:rPr lang="en-US" smtClean="0"/>
              <a:t>2/21/20</a:t>
            </a:fld>
            <a:endParaRPr lang="en-US"/>
          </a:p>
        </p:txBody>
      </p:sp>
      <p:sp>
        <p:nvSpPr>
          <p:cNvPr id="6" name="Footer Placeholder 5">
            <a:extLst>
              <a:ext uri="{FF2B5EF4-FFF2-40B4-BE49-F238E27FC236}">
                <a16:creationId xmlns:a16="http://schemas.microsoft.com/office/drawing/2014/main" id="{25A2724A-B020-9D47-A028-E2F965E9E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30F18-04B0-AE47-8F36-DB3DCAEBE277}"/>
              </a:ext>
            </a:extLst>
          </p:cNvPr>
          <p:cNvSpPr>
            <a:spLocks noGrp="1"/>
          </p:cNvSpPr>
          <p:nvPr>
            <p:ph type="sldNum" sz="quarter" idx="12"/>
          </p:nvPr>
        </p:nvSpPr>
        <p:spPr/>
        <p:txBody>
          <a:bodyPr/>
          <a:lstStyle/>
          <a:p>
            <a:fld id="{BBB7F232-6643-D644-A905-2E57F988F118}" type="slidenum">
              <a:rPr lang="en-US" smtClean="0"/>
              <a:t>‹#›</a:t>
            </a:fld>
            <a:endParaRPr lang="en-US"/>
          </a:p>
        </p:txBody>
      </p:sp>
    </p:spTree>
    <p:extLst>
      <p:ext uri="{BB962C8B-B14F-4D97-AF65-F5344CB8AC3E}">
        <p14:creationId xmlns:p14="http://schemas.microsoft.com/office/powerpoint/2010/main" val="135023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FCE4B-93A0-0C4E-AB2C-257D8F5C9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1FDC-A105-F946-878E-E6C383426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3BEF0-D1B5-EF41-8E07-5A9B9FE04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AC686-4671-B64A-9231-DE26091D1F73}" type="datetimeFigureOut">
              <a:rPr lang="en-US" smtClean="0"/>
              <a:t>2/21/20</a:t>
            </a:fld>
            <a:endParaRPr lang="en-US"/>
          </a:p>
        </p:txBody>
      </p:sp>
      <p:sp>
        <p:nvSpPr>
          <p:cNvPr id="5" name="Footer Placeholder 4">
            <a:extLst>
              <a:ext uri="{FF2B5EF4-FFF2-40B4-BE49-F238E27FC236}">
                <a16:creationId xmlns:a16="http://schemas.microsoft.com/office/drawing/2014/main" id="{D60D566E-593E-194E-A4D2-999A57AF9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6EEE9-FC1A-D448-9B28-16576B03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7F232-6643-D644-A905-2E57F988F118}" type="slidenum">
              <a:rPr lang="en-US" smtClean="0"/>
              <a:t>‹#›</a:t>
            </a:fld>
            <a:endParaRPr lang="en-US"/>
          </a:p>
        </p:txBody>
      </p:sp>
    </p:spTree>
    <p:extLst>
      <p:ext uri="{BB962C8B-B14F-4D97-AF65-F5344CB8AC3E}">
        <p14:creationId xmlns:p14="http://schemas.microsoft.com/office/powerpoint/2010/main" val="229757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80/08941929709381034" TargetMode="Externa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rLiowcf1VU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2AF1D4-69F5-BD45-A06F-345F4D7850DE}"/>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FDEBE0-14C6-AF41-9474-BAF6385732BD}"/>
              </a:ext>
            </a:extLst>
          </p:cNvPr>
          <p:cNvSpPr txBox="1"/>
          <p:nvPr/>
        </p:nvSpPr>
        <p:spPr>
          <a:xfrm>
            <a:off x="1023730" y="1133061"/>
            <a:ext cx="10167731" cy="2123658"/>
          </a:xfrm>
          <a:prstGeom prst="rect">
            <a:avLst/>
          </a:prstGeom>
          <a:noFill/>
        </p:spPr>
        <p:txBody>
          <a:bodyPr wrap="square" rtlCol="0">
            <a:spAutoFit/>
          </a:bodyPr>
          <a:lstStyle/>
          <a:p>
            <a:pPr algn="ctr"/>
            <a:r>
              <a:rPr lang="en-US" sz="6600" b="1" dirty="0"/>
              <a:t>BOX-CITY </a:t>
            </a:r>
          </a:p>
          <a:p>
            <a:pPr algn="ctr"/>
            <a:r>
              <a:rPr lang="en-US" sz="6600" b="1" dirty="0"/>
              <a:t>Urban Design / Community</a:t>
            </a:r>
          </a:p>
        </p:txBody>
      </p:sp>
      <p:sp>
        <p:nvSpPr>
          <p:cNvPr id="4" name="TextBox 3">
            <a:extLst>
              <a:ext uri="{FF2B5EF4-FFF2-40B4-BE49-F238E27FC236}">
                <a16:creationId xmlns:a16="http://schemas.microsoft.com/office/drawing/2014/main" id="{42C6C062-4D4D-7C41-8DF5-9EDC687952B1}"/>
              </a:ext>
            </a:extLst>
          </p:cNvPr>
          <p:cNvSpPr txBox="1"/>
          <p:nvPr/>
        </p:nvSpPr>
        <p:spPr>
          <a:xfrm>
            <a:off x="1023730" y="3601282"/>
            <a:ext cx="10167731" cy="1938992"/>
          </a:xfrm>
          <a:prstGeom prst="rect">
            <a:avLst/>
          </a:prstGeom>
          <a:noFill/>
        </p:spPr>
        <p:txBody>
          <a:bodyPr wrap="square" rtlCol="0">
            <a:spAutoFit/>
          </a:bodyPr>
          <a:lstStyle/>
          <a:p>
            <a:pPr algn="ctr"/>
            <a:r>
              <a:rPr lang="en-US" sz="4000" dirty="0"/>
              <a:t>Spring 2020</a:t>
            </a:r>
          </a:p>
          <a:p>
            <a:pPr algn="ctr"/>
            <a:r>
              <a:rPr lang="en-US" sz="4000" dirty="0"/>
              <a:t>Hilliard Art Museum</a:t>
            </a:r>
          </a:p>
          <a:p>
            <a:pPr algn="ctr"/>
            <a:r>
              <a:rPr lang="en-US" sz="4000" dirty="0"/>
              <a:t>Grades 3-12 </a:t>
            </a:r>
          </a:p>
        </p:txBody>
      </p:sp>
    </p:spTree>
    <p:extLst>
      <p:ext uri="{BB962C8B-B14F-4D97-AF65-F5344CB8AC3E}">
        <p14:creationId xmlns:p14="http://schemas.microsoft.com/office/powerpoint/2010/main" val="95553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395CDA-B4D9-A54B-9F16-9956A1FF0721}"/>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 sitting, table, white&#10;&#10;Description automatically generated">
            <a:extLst>
              <a:ext uri="{FF2B5EF4-FFF2-40B4-BE49-F238E27FC236}">
                <a16:creationId xmlns:a16="http://schemas.microsoft.com/office/drawing/2014/main" id="{4781F6D1-5EE2-8F44-9358-8546808DD64E}"/>
              </a:ext>
            </a:extLst>
          </p:cNvPr>
          <p:cNvPicPr>
            <a:picLocks noChangeAspect="1"/>
          </p:cNvPicPr>
          <p:nvPr/>
        </p:nvPicPr>
        <p:blipFill>
          <a:blip r:embed="rId2"/>
          <a:stretch>
            <a:fillRect/>
          </a:stretch>
        </p:blipFill>
        <p:spPr>
          <a:xfrm>
            <a:off x="8220360" y="367494"/>
            <a:ext cx="2692806" cy="2443721"/>
          </a:xfrm>
          <a:prstGeom prst="rect">
            <a:avLst/>
          </a:prstGeom>
        </p:spPr>
      </p:pic>
      <p:pic>
        <p:nvPicPr>
          <p:cNvPr id="4" name="Content Placeholder 5" descr="A picture containing indoor, cabinet, photo, building&#10;&#10;Description automatically generated">
            <a:extLst>
              <a:ext uri="{FF2B5EF4-FFF2-40B4-BE49-F238E27FC236}">
                <a16:creationId xmlns:a16="http://schemas.microsoft.com/office/drawing/2014/main" id="{4D257F04-4926-1747-81DC-CD6850B8CC4F}"/>
              </a:ext>
            </a:extLst>
          </p:cNvPr>
          <p:cNvPicPr>
            <a:picLocks noChangeAspect="1"/>
          </p:cNvPicPr>
          <p:nvPr/>
        </p:nvPicPr>
        <p:blipFill>
          <a:blip r:embed="rId3"/>
          <a:stretch>
            <a:fillRect/>
          </a:stretch>
        </p:blipFill>
        <p:spPr>
          <a:xfrm>
            <a:off x="468123" y="367494"/>
            <a:ext cx="7577429" cy="2443721"/>
          </a:xfrm>
          <a:prstGeom prst="rect">
            <a:avLst/>
          </a:prstGeom>
        </p:spPr>
      </p:pic>
      <p:sp>
        <p:nvSpPr>
          <p:cNvPr id="5" name="TextBox 4">
            <a:extLst>
              <a:ext uri="{FF2B5EF4-FFF2-40B4-BE49-F238E27FC236}">
                <a16:creationId xmlns:a16="http://schemas.microsoft.com/office/drawing/2014/main" id="{4B134DF8-79E2-7B45-B4ED-EDD80DBBF810}"/>
              </a:ext>
            </a:extLst>
          </p:cNvPr>
          <p:cNvSpPr txBox="1"/>
          <p:nvPr/>
        </p:nvSpPr>
        <p:spPr>
          <a:xfrm>
            <a:off x="686784" y="3028391"/>
            <a:ext cx="10445043" cy="3123932"/>
          </a:xfrm>
          <a:prstGeom prst="rect">
            <a:avLst/>
          </a:prstGeom>
          <a:noFill/>
        </p:spPr>
        <p:txBody>
          <a:bodyPr wrap="square" rtlCol="0">
            <a:spAutoFit/>
          </a:bodyPr>
          <a:lstStyle/>
          <a:p>
            <a:r>
              <a:rPr lang="en-US" sz="2400" b="1" spc="-100" dirty="0"/>
              <a:t>MODEL</a:t>
            </a:r>
            <a:r>
              <a:rPr lang="en-US" sz="2400" spc="-100" dirty="0"/>
              <a:t>  - a tool for urban designers to visualize  and represent  an idea , place, or thing.  </a:t>
            </a:r>
            <a:br>
              <a:rPr lang="en-US" sz="2400" spc="-100" dirty="0"/>
            </a:br>
            <a:br>
              <a:rPr lang="en-US" sz="2400" spc="-100" dirty="0"/>
            </a:br>
            <a:r>
              <a:rPr lang="en-US" sz="2400" b="1" spc="-100" dirty="0"/>
              <a:t>SCALE  MODEL- </a:t>
            </a:r>
            <a:r>
              <a:rPr lang="en-US" sz="2400" spc="-100" dirty="0"/>
              <a:t>a representation of something in which all the parts have dimensions in the same mathematical proportion as the original </a:t>
            </a:r>
            <a:br>
              <a:rPr lang="en-US" sz="2400" spc="-100" dirty="0"/>
            </a:br>
            <a:br>
              <a:rPr lang="en-US" sz="2400" spc="-100" dirty="0"/>
            </a:br>
            <a:r>
              <a:rPr lang="en-US" sz="2400" spc="-100" dirty="0"/>
              <a:t>You’ll have an opportunity to interact directly with these models of different scales to design a community in your vision. </a:t>
            </a:r>
            <a:br>
              <a:rPr lang="en-US" sz="1100" spc="-100" dirty="0"/>
            </a:br>
            <a:br>
              <a:rPr lang="en-US" sz="1100" spc="-100" dirty="0"/>
            </a:br>
            <a:endParaRPr lang="en-US" dirty="0"/>
          </a:p>
        </p:txBody>
      </p:sp>
      <p:sp>
        <p:nvSpPr>
          <p:cNvPr id="6" name="TextBox 5">
            <a:extLst>
              <a:ext uri="{FF2B5EF4-FFF2-40B4-BE49-F238E27FC236}">
                <a16:creationId xmlns:a16="http://schemas.microsoft.com/office/drawing/2014/main" id="{5B1F0AC6-5D57-D241-BF88-57913A6C8F02}"/>
              </a:ext>
            </a:extLst>
          </p:cNvPr>
          <p:cNvSpPr txBox="1"/>
          <p:nvPr/>
        </p:nvSpPr>
        <p:spPr>
          <a:xfrm>
            <a:off x="686784" y="5877056"/>
            <a:ext cx="9977903" cy="492443"/>
          </a:xfrm>
          <a:prstGeom prst="rect">
            <a:avLst/>
          </a:prstGeom>
          <a:noFill/>
        </p:spPr>
        <p:txBody>
          <a:bodyPr wrap="square" rtlCol="0">
            <a:spAutoFit/>
          </a:bodyPr>
          <a:lstStyle/>
          <a:p>
            <a:r>
              <a:rPr lang="en-US" sz="800" dirty="0">
                <a:solidFill>
                  <a:srgbClr val="000000"/>
                </a:solidFill>
                <a:latin typeface="Corbel" panose="020B0503020204020204"/>
              </a:rPr>
              <a:t>Image Source: photos by </a:t>
            </a:r>
            <a:r>
              <a:rPr lang="en-US" sz="800" dirty="0" err="1">
                <a:solidFill>
                  <a:srgbClr val="000000"/>
                </a:solidFill>
                <a:latin typeface="Corbel" panose="020B0503020204020204"/>
              </a:rPr>
              <a:t>Phanat</a:t>
            </a:r>
            <a:r>
              <a:rPr lang="en-US" sz="800" dirty="0">
                <a:solidFill>
                  <a:srgbClr val="000000"/>
                </a:solidFill>
                <a:latin typeface="Corbel" panose="020B0503020204020204"/>
              </a:rPr>
              <a:t> </a:t>
            </a:r>
            <a:r>
              <a:rPr lang="en-US" sz="800" dirty="0" err="1">
                <a:solidFill>
                  <a:srgbClr val="000000"/>
                </a:solidFill>
                <a:latin typeface="Corbel" panose="020B0503020204020204"/>
              </a:rPr>
              <a:t>Xanamane</a:t>
            </a:r>
            <a:endParaRPr lang="en-US" sz="800" dirty="0">
              <a:solidFill>
                <a:srgbClr val="000000"/>
              </a:solidFill>
              <a:latin typeface="Corbel" panose="020B0503020204020204"/>
            </a:endParaRPr>
          </a:p>
          <a:p>
            <a:endParaRPr lang="en-US" dirty="0"/>
          </a:p>
        </p:txBody>
      </p:sp>
    </p:spTree>
    <p:extLst>
      <p:ext uri="{BB962C8B-B14F-4D97-AF65-F5344CB8AC3E}">
        <p14:creationId xmlns:p14="http://schemas.microsoft.com/office/powerpoint/2010/main" val="191186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49BCBC-AB80-F647-BB7C-D713436036C3}"/>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AF0403-800F-2748-9DFB-0E45C378E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3" r="7370" b="1"/>
          <a:stretch/>
        </p:blipFill>
        <p:spPr bwMode="auto">
          <a:xfrm>
            <a:off x="439349" y="908039"/>
            <a:ext cx="6508104" cy="44637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F946CA-748F-9644-8F00-7E2CD8D552CB}"/>
              </a:ext>
            </a:extLst>
          </p:cNvPr>
          <p:cNvSpPr txBox="1"/>
          <p:nvPr/>
        </p:nvSpPr>
        <p:spPr>
          <a:xfrm>
            <a:off x="7205869" y="363790"/>
            <a:ext cx="4661453" cy="5884688"/>
          </a:xfrm>
          <a:prstGeom prst="rect">
            <a:avLst/>
          </a:prstGeom>
          <a:noFill/>
        </p:spPr>
        <p:txBody>
          <a:bodyPr wrap="square" rtlCol="0">
            <a:spAutoFit/>
          </a:bodyPr>
          <a:lstStyle/>
          <a:p>
            <a:r>
              <a:rPr lang="en-US" sz="3200" b="1" dirty="0"/>
              <a:t>Zones &amp; Patch Dynamics</a:t>
            </a:r>
          </a:p>
          <a:p>
            <a:endParaRPr lang="en-US" sz="2400" dirty="0"/>
          </a:p>
          <a:p>
            <a:pPr>
              <a:lnSpc>
                <a:spcPct val="90000"/>
              </a:lnSpc>
            </a:pPr>
            <a:r>
              <a:rPr lang="en-US" sz="2400" b="1" dirty="0"/>
              <a:t>Zone</a:t>
            </a:r>
            <a:r>
              <a:rPr lang="en-US" sz="2400" dirty="0"/>
              <a:t>- a section of a town or city that is created for a particular use. Ex. business zone or residential zone</a:t>
            </a:r>
          </a:p>
          <a:p>
            <a:pPr>
              <a:lnSpc>
                <a:spcPct val="90000"/>
              </a:lnSpc>
            </a:pPr>
            <a:endParaRPr lang="en-US" sz="2400" dirty="0"/>
          </a:p>
          <a:p>
            <a:pPr>
              <a:lnSpc>
                <a:spcPct val="90000"/>
              </a:lnSpc>
            </a:pPr>
            <a:r>
              <a:rPr lang="en-US" sz="2400" b="1" dirty="0"/>
              <a:t>Patch-</a:t>
            </a:r>
            <a:r>
              <a:rPr lang="en-US" sz="2400" dirty="0"/>
              <a:t> a spatial area that is different from its neighboring areas</a:t>
            </a:r>
          </a:p>
          <a:p>
            <a:pPr>
              <a:lnSpc>
                <a:spcPct val="90000"/>
              </a:lnSpc>
            </a:pPr>
            <a:r>
              <a:rPr lang="en-US" sz="2400" dirty="0"/>
              <a:t>Ecologists use patch maps to study how different types of patches interact and change over time. Patch dynamics has been adopted by urban designers to map land use and flow of people or materials through a community. </a:t>
            </a:r>
          </a:p>
          <a:p>
            <a:endParaRPr lang="en-US" dirty="0"/>
          </a:p>
        </p:txBody>
      </p:sp>
      <p:sp>
        <p:nvSpPr>
          <p:cNvPr id="6" name="TextBox 5">
            <a:extLst>
              <a:ext uri="{FF2B5EF4-FFF2-40B4-BE49-F238E27FC236}">
                <a16:creationId xmlns:a16="http://schemas.microsoft.com/office/drawing/2014/main" id="{D8D193A5-F092-4846-84C4-D271AF78B807}"/>
              </a:ext>
            </a:extLst>
          </p:cNvPr>
          <p:cNvSpPr txBox="1"/>
          <p:nvPr/>
        </p:nvSpPr>
        <p:spPr>
          <a:xfrm>
            <a:off x="439349" y="5536096"/>
            <a:ext cx="6508104" cy="492443"/>
          </a:xfrm>
          <a:prstGeom prst="rect">
            <a:avLst/>
          </a:prstGeom>
          <a:noFill/>
        </p:spPr>
        <p:txBody>
          <a:bodyPr wrap="square" rtlCol="0">
            <a:spAutoFit/>
          </a:bodyPr>
          <a:lstStyle/>
          <a:p>
            <a:r>
              <a:rPr lang="en-US" sz="800" dirty="0">
                <a:solidFill>
                  <a:srgbClr val="000000"/>
                </a:solidFill>
                <a:latin typeface="Corbel" panose="020B0503020204020204"/>
              </a:rPr>
              <a:t>Image Source: Designing Patch Dynamics, Mary </a:t>
            </a:r>
            <a:r>
              <a:rPr lang="en-US" sz="800" dirty="0" err="1">
                <a:solidFill>
                  <a:srgbClr val="000000"/>
                </a:solidFill>
                <a:latin typeface="Corbel" panose="020B0503020204020204"/>
              </a:rPr>
              <a:t>Cadenasso</a:t>
            </a:r>
            <a:r>
              <a:rPr lang="en-US" sz="800" dirty="0">
                <a:solidFill>
                  <a:srgbClr val="000000"/>
                </a:solidFill>
                <a:latin typeface="Corbel" panose="020B0503020204020204"/>
              </a:rPr>
              <a:t> 2002</a:t>
            </a:r>
          </a:p>
          <a:p>
            <a:endParaRPr lang="en-US" dirty="0"/>
          </a:p>
        </p:txBody>
      </p:sp>
    </p:spTree>
    <p:extLst>
      <p:ext uri="{BB962C8B-B14F-4D97-AF65-F5344CB8AC3E}">
        <p14:creationId xmlns:p14="http://schemas.microsoft.com/office/powerpoint/2010/main" val="128835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E3074-4130-944F-B6F3-AEB89D19FC3A}"/>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679FE0-9AA5-6048-B1F1-91CBCF033552}"/>
              </a:ext>
            </a:extLst>
          </p:cNvPr>
          <p:cNvPicPr>
            <a:picLocks noChangeAspect="1"/>
          </p:cNvPicPr>
          <p:nvPr/>
        </p:nvPicPr>
        <p:blipFill rotWithShape="1">
          <a:blip r:embed="rId2"/>
          <a:srcRect r="13381" b="13381"/>
          <a:stretch/>
        </p:blipFill>
        <p:spPr>
          <a:xfrm>
            <a:off x="516050" y="617837"/>
            <a:ext cx="6865962" cy="5152767"/>
          </a:xfrm>
          <a:prstGeom prst="rect">
            <a:avLst/>
          </a:prstGeom>
        </p:spPr>
      </p:pic>
      <p:sp>
        <p:nvSpPr>
          <p:cNvPr id="5" name="TextBox 4">
            <a:extLst>
              <a:ext uri="{FF2B5EF4-FFF2-40B4-BE49-F238E27FC236}">
                <a16:creationId xmlns:a16="http://schemas.microsoft.com/office/drawing/2014/main" id="{79167EAF-DF61-2B40-892A-6AD3EDFF4511}"/>
              </a:ext>
            </a:extLst>
          </p:cNvPr>
          <p:cNvSpPr txBox="1"/>
          <p:nvPr/>
        </p:nvSpPr>
        <p:spPr>
          <a:xfrm>
            <a:off x="7712765" y="1736229"/>
            <a:ext cx="4104861" cy="3385542"/>
          </a:xfrm>
          <a:prstGeom prst="rect">
            <a:avLst/>
          </a:prstGeom>
          <a:noFill/>
        </p:spPr>
        <p:txBody>
          <a:bodyPr wrap="square" rtlCol="0">
            <a:spAutoFit/>
          </a:bodyPr>
          <a:lstStyle/>
          <a:p>
            <a:r>
              <a:rPr lang="en-US" sz="2800" i="1" dirty="0"/>
              <a:t>Robert C. Tannen | BOX-CITY </a:t>
            </a:r>
            <a:r>
              <a:rPr lang="en-US" sz="2800" dirty="0"/>
              <a:t>is an interactive exhibition using cardboard boxes as to-scale models that allow museum visitors to explore designing their own city.</a:t>
            </a:r>
          </a:p>
          <a:p>
            <a:endParaRPr lang="en-US" dirty="0"/>
          </a:p>
        </p:txBody>
      </p:sp>
    </p:spTree>
    <p:extLst>
      <p:ext uri="{BB962C8B-B14F-4D97-AF65-F5344CB8AC3E}">
        <p14:creationId xmlns:p14="http://schemas.microsoft.com/office/powerpoint/2010/main" val="297292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E74C47-9BB3-1E42-8241-136F6A77042F}"/>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man, person, front&#10;&#10;Description automatically generated">
            <a:extLst>
              <a:ext uri="{FF2B5EF4-FFF2-40B4-BE49-F238E27FC236}">
                <a16:creationId xmlns:a16="http://schemas.microsoft.com/office/drawing/2014/main" id="{231540A0-0617-034D-A1F3-29EBC0E68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92" y="1390869"/>
            <a:ext cx="5841143" cy="3730902"/>
          </a:xfrm>
          <a:prstGeom prst="rect">
            <a:avLst/>
          </a:prstGeom>
        </p:spPr>
      </p:pic>
      <p:sp>
        <p:nvSpPr>
          <p:cNvPr id="4" name="TextBox 3">
            <a:extLst>
              <a:ext uri="{FF2B5EF4-FFF2-40B4-BE49-F238E27FC236}">
                <a16:creationId xmlns:a16="http://schemas.microsoft.com/office/drawing/2014/main" id="{A0716EB4-2493-BE4D-AFE9-60FCB01EBF51}"/>
              </a:ext>
            </a:extLst>
          </p:cNvPr>
          <p:cNvSpPr txBox="1"/>
          <p:nvPr/>
        </p:nvSpPr>
        <p:spPr>
          <a:xfrm>
            <a:off x="7105135" y="1736229"/>
            <a:ext cx="4683211" cy="3385542"/>
          </a:xfrm>
          <a:prstGeom prst="rect">
            <a:avLst/>
          </a:prstGeom>
          <a:noFill/>
        </p:spPr>
        <p:txBody>
          <a:bodyPr wrap="square" rtlCol="0">
            <a:spAutoFit/>
          </a:bodyPr>
          <a:lstStyle/>
          <a:p>
            <a:r>
              <a:rPr lang="en-US" sz="2800" dirty="0"/>
              <a:t>Robert C. Tannen is an artist and regional planner, who lives in New Orleans, LA. He designed </a:t>
            </a:r>
            <a:r>
              <a:rPr lang="en-US" sz="2800" i="1" dirty="0"/>
              <a:t>BOX-CITY</a:t>
            </a:r>
            <a:r>
              <a:rPr lang="en-US" sz="2800" dirty="0"/>
              <a:t> to encourage people to think about how we will live in the future.</a:t>
            </a:r>
          </a:p>
          <a:p>
            <a:endParaRPr lang="en-US" dirty="0"/>
          </a:p>
        </p:txBody>
      </p:sp>
    </p:spTree>
    <p:extLst>
      <p:ext uri="{BB962C8B-B14F-4D97-AF65-F5344CB8AC3E}">
        <p14:creationId xmlns:p14="http://schemas.microsoft.com/office/powerpoint/2010/main" val="398648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F976C9-570F-5E46-A284-A6C8E0748A9F}"/>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8" descr="A picture containing box, table, standing, man&#10;&#10;Description automatically generated">
            <a:extLst>
              <a:ext uri="{FF2B5EF4-FFF2-40B4-BE49-F238E27FC236}">
                <a16:creationId xmlns:a16="http://schemas.microsoft.com/office/drawing/2014/main" id="{FC9E1244-6E91-3C43-B855-53CFD3A9D8F4}"/>
              </a:ext>
            </a:extLst>
          </p:cNvPr>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a:xfrm>
            <a:off x="569027" y="931722"/>
            <a:ext cx="6706416" cy="4405492"/>
          </a:xfrm>
          <a:prstGeom prst="rect">
            <a:avLst/>
          </a:prstGeom>
        </p:spPr>
      </p:pic>
      <p:sp>
        <p:nvSpPr>
          <p:cNvPr id="4" name="TextBox 3">
            <a:extLst>
              <a:ext uri="{FF2B5EF4-FFF2-40B4-BE49-F238E27FC236}">
                <a16:creationId xmlns:a16="http://schemas.microsoft.com/office/drawing/2014/main" id="{C991AB84-0255-9B4A-A950-6D1CBA1FD8E2}"/>
              </a:ext>
            </a:extLst>
          </p:cNvPr>
          <p:cNvSpPr txBox="1"/>
          <p:nvPr/>
        </p:nvSpPr>
        <p:spPr>
          <a:xfrm>
            <a:off x="7583556" y="1341881"/>
            <a:ext cx="4234070" cy="3816429"/>
          </a:xfrm>
          <a:prstGeom prst="rect">
            <a:avLst/>
          </a:prstGeom>
          <a:noFill/>
        </p:spPr>
        <p:txBody>
          <a:bodyPr wrap="square" rtlCol="0">
            <a:spAutoFit/>
          </a:bodyPr>
          <a:lstStyle/>
          <a:p>
            <a:r>
              <a:rPr lang="en-US" sz="2800" dirty="0" err="1"/>
              <a:t>Phanat</a:t>
            </a:r>
            <a:r>
              <a:rPr lang="en-US" sz="2800" dirty="0"/>
              <a:t> is an urban designer and community organizer. He lives and works in New Iberia, LA. He is the Hilliard Art Museum’s Teaching Artist in Residence for Spring 2020 and will be your guide at the museum.</a:t>
            </a:r>
          </a:p>
          <a:p>
            <a:endParaRPr lang="en-US" dirty="0"/>
          </a:p>
        </p:txBody>
      </p:sp>
    </p:spTree>
    <p:extLst>
      <p:ext uri="{BB962C8B-B14F-4D97-AF65-F5344CB8AC3E}">
        <p14:creationId xmlns:p14="http://schemas.microsoft.com/office/powerpoint/2010/main" val="169722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C5F5D-B522-6444-8801-5E197596DC19}"/>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ED1087CC-9DC9-784B-8274-E9C342172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05" y="491687"/>
            <a:ext cx="4320209" cy="5383439"/>
          </a:xfrm>
          <a:prstGeom prst="rect">
            <a:avLst/>
          </a:prstGeom>
        </p:spPr>
      </p:pic>
      <p:sp>
        <p:nvSpPr>
          <p:cNvPr id="5" name="TextBox 4">
            <a:extLst>
              <a:ext uri="{FF2B5EF4-FFF2-40B4-BE49-F238E27FC236}">
                <a16:creationId xmlns:a16="http://schemas.microsoft.com/office/drawing/2014/main" id="{1B202D08-1D68-6446-B945-F4F2D2EF0376}"/>
              </a:ext>
            </a:extLst>
          </p:cNvPr>
          <p:cNvSpPr txBox="1"/>
          <p:nvPr/>
        </p:nvSpPr>
        <p:spPr>
          <a:xfrm>
            <a:off x="5963478" y="2345635"/>
            <a:ext cx="5387009" cy="2308324"/>
          </a:xfrm>
          <a:prstGeom prst="rect">
            <a:avLst/>
          </a:prstGeom>
          <a:noFill/>
        </p:spPr>
        <p:txBody>
          <a:bodyPr wrap="square" rtlCol="0">
            <a:spAutoFit/>
          </a:bodyPr>
          <a:lstStyle/>
          <a:p>
            <a:r>
              <a:rPr lang="en-US" sz="4400"/>
              <a:t>BOX-CITY </a:t>
            </a:r>
          </a:p>
          <a:p>
            <a:r>
              <a:rPr lang="en-US" sz="4400"/>
              <a:t>Building </a:t>
            </a:r>
            <a:r>
              <a:rPr lang="en-US" sz="4400" dirty="0"/>
              <a:t>Code</a:t>
            </a:r>
          </a:p>
          <a:p>
            <a:endParaRPr lang="en-US" sz="2800" dirty="0"/>
          </a:p>
          <a:p>
            <a:r>
              <a:rPr lang="en-US" sz="2800" dirty="0"/>
              <a:t>Guidelines for Building </a:t>
            </a:r>
          </a:p>
        </p:txBody>
      </p:sp>
    </p:spTree>
    <p:extLst>
      <p:ext uri="{BB962C8B-B14F-4D97-AF65-F5344CB8AC3E}">
        <p14:creationId xmlns:p14="http://schemas.microsoft.com/office/powerpoint/2010/main" val="399656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B036B-880C-794F-B63C-0724D58F5357}"/>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BACF58-B704-7043-A0BC-A2B91672FE6B}"/>
              </a:ext>
            </a:extLst>
          </p:cNvPr>
          <p:cNvPicPr>
            <a:picLocks noChangeAspect="1"/>
          </p:cNvPicPr>
          <p:nvPr/>
        </p:nvPicPr>
        <p:blipFill>
          <a:blip r:embed="rId2"/>
          <a:stretch>
            <a:fillRect/>
          </a:stretch>
        </p:blipFill>
        <p:spPr>
          <a:xfrm>
            <a:off x="678404" y="407773"/>
            <a:ext cx="4190158" cy="5422557"/>
          </a:xfrm>
          <a:prstGeom prst="rect">
            <a:avLst/>
          </a:prstGeom>
        </p:spPr>
      </p:pic>
      <p:sp>
        <p:nvSpPr>
          <p:cNvPr id="5" name="TextBox 4">
            <a:extLst>
              <a:ext uri="{FF2B5EF4-FFF2-40B4-BE49-F238E27FC236}">
                <a16:creationId xmlns:a16="http://schemas.microsoft.com/office/drawing/2014/main" id="{5563AEDD-3540-A140-9964-17148C0941CF}"/>
              </a:ext>
            </a:extLst>
          </p:cNvPr>
          <p:cNvSpPr txBox="1"/>
          <p:nvPr/>
        </p:nvSpPr>
        <p:spPr>
          <a:xfrm>
            <a:off x="5570480" y="166010"/>
            <a:ext cx="6104237" cy="4924425"/>
          </a:xfrm>
          <a:prstGeom prst="rect">
            <a:avLst/>
          </a:prstGeom>
          <a:noFill/>
        </p:spPr>
        <p:txBody>
          <a:bodyPr wrap="square" rtlCol="0">
            <a:spAutoFit/>
          </a:bodyPr>
          <a:lstStyle/>
          <a:p>
            <a:r>
              <a:rPr lang="en-US" sz="3200" b="1" spc="-100" dirty="0"/>
              <a:t>Human Ecosystem</a:t>
            </a:r>
            <a:br>
              <a:rPr lang="en-US" sz="5400" spc="-100" dirty="0"/>
            </a:br>
            <a:br>
              <a:rPr lang="en-US" i="1" spc="-100" dirty="0"/>
            </a:br>
            <a:r>
              <a:rPr lang="en-US" sz="2400" dirty="0"/>
              <a:t>Urban designers are adopting the human ecosystem as an organizing concept for ecosystem management or city planning. </a:t>
            </a:r>
            <a:br>
              <a:rPr lang="en-US" sz="2400" i="1" dirty="0"/>
            </a:br>
            <a:br>
              <a:rPr lang="en-US" sz="2400" i="1" dirty="0"/>
            </a:br>
            <a:r>
              <a:rPr lang="en-US" sz="2400" i="1" dirty="0"/>
              <a:t>Key elements of a</a:t>
            </a:r>
            <a:r>
              <a:rPr lang="en-US" sz="2400" dirty="0"/>
              <a:t> human ecosystem </a:t>
            </a:r>
            <a:r>
              <a:rPr lang="en-US" sz="2400" i="1" dirty="0"/>
              <a:t>model: </a:t>
            </a:r>
            <a:br>
              <a:rPr lang="en-US" sz="2400" i="1" dirty="0"/>
            </a:br>
            <a:br>
              <a:rPr lang="en-US" sz="2400" i="1" dirty="0"/>
            </a:br>
            <a:r>
              <a:rPr lang="en-US" sz="2400" b="1" i="1" dirty="0"/>
              <a:t>critical resources </a:t>
            </a:r>
            <a:br>
              <a:rPr lang="en-US" sz="2400" b="1" i="1" dirty="0"/>
            </a:br>
            <a:r>
              <a:rPr lang="en-US" sz="2400" i="1" dirty="0"/>
              <a:t>(natural, socioeconomic, and cultural) </a:t>
            </a:r>
            <a:br>
              <a:rPr lang="en-US" sz="2400" i="1" dirty="0"/>
            </a:br>
            <a:br>
              <a:rPr lang="en-US" sz="2400" i="1" dirty="0"/>
            </a:br>
            <a:r>
              <a:rPr lang="en-US" sz="2400" b="1" i="1" dirty="0"/>
              <a:t>social system </a:t>
            </a:r>
            <a:br>
              <a:rPr lang="en-US" sz="2400" b="1" i="1" dirty="0"/>
            </a:br>
            <a:r>
              <a:rPr lang="en-US" sz="2400" i="1" dirty="0"/>
              <a:t>institutions, social cycles and social order</a:t>
            </a:r>
            <a:endParaRPr lang="en-US" sz="2400" dirty="0"/>
          </a:p>
        </p:txBody>
      </p:sp>
      <p:sp>
        <p:nvSpPr>
          <p:cNvPr id="6" name="TextBox 5">
            <a:extLst>
              <a:ext uri="{FF2B5EF4-FFF2-40B4-BE49-F238E27FC236}">
                <a16:creationId xmlns:a16="http://schemas.microsoft.com/office/drawing/2014/main" id="{C48B4E26-F869-DA47-B653-4D8E4A5B94A1}"/>
              </a:ext>
            </a:extLst>
          </p:cNvPr>
          <p:cNvSpPr txBox="1"/>
          <p:nvPr/>
        </p:nvSpPr>
        <p:spPr>
          <a:xfrm>
            <a:off x="5595730" y="5526157"/>
            <a:ext cx="6410740" cy="615553"/>
          </a:xfrm>
          <a:prstGeom prst="rect">
            <a:avLst/>
          </a:prstGeom>
          <a:noFill/>
        </p:spPr>
        <p:txBody>
          <a:bodyPr wrap="square" rtlCol="0">
            <a:spAutoFit/>
          </a:bodyPr>
          <a:lstStyle/>
          <a:p>
            <a:r>
              <a:rPr lang="en-US" sz="800" dirty="0">
                <a:solidFill>
                  <a:srgbClr val="000000"/>
                </a:solidFill>
                <a:latin typeface="Corbel" panose="020B0503020204020204"/>
              </a:rPr>
              <a:t>Images: Adapted from  Gary E. </a:t>
            </a:r>
            <a:r>
              <a:rPr lang="en-US" sz="800" dirty="0" err="1">
                <a:solidFill>
                  <a:srgbClr val="000000"/>
                </a:solidFill>
                <a:latin typeface="Corbel" panose="020B0503020204020204"/>
              </a:rPr>
              <a:t>Machlis</a:t>
            </a:r>
            <a:r>
              <a:rPr lang="en-US" sz="800" dirty="0">
                <a:solidFill>
                  <a:srgbClr val="000000"/>
                </a:solidFill>
                <a:latin typeface="Corbel" panose="020B0503020204020204"/>
              </a:rPr>
              <a:t>, Jo Ellen Force &amp; William R. Burch JR. (1997) The human ecosystem Part I: The human ecosystem as an organizing concept in ecosystem management, Society &amp; Natural Resources, 10:4, 347-367, DOI: </a:t>
            </a:r>
            <a:r>
              <a:rPr lang="en-US" sz="800" u="sng" dirty="0">
                <a:solidFill>
                  <a:srgbClr val="000000"/>
                </a:solidFill>
                <a:latin typeface="Corbel" panose="020B0503020204020204"/>
                <a:hlinkClick r:id="rId3"/>
              </a:rPr>
              <a:t>10.1080/08941929709381034</a:t>
            </a:r>
            <a:endParaRPr lang="en-US" sz="800" dirty="0">
              <a:solidFill>
                <a:srgbClr val="000000"/>
              </a:solidFill>
              <a:latin typeface="Corbel" panose="020B0503020204020204"/>
            </a:endParaRPr>
          </a:p>
          <a:p>
            <a:endParaRPr lang="en-US" dirty="0"/>
          </a:p>
        </p:txBody>
      </p:sp>
    </p:spTree>
    <p:extLst>
      <p:ext uri="{BB962C8B-B14F-4D97-AF65-F5344CB8AC3E}">
        <p14:creationId xmlns:p14="http://schemas.microsoft.com/office/powerpoint/2010/main" val="124211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82CD7-74DC-4240-826D-C99D4EE56A9B}"/>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ircuit board on a city street&#10;&#10;Description automatically generated">
            <a:extLst>
              <a:ext uri="{FF2B5EF4-FFF2-40B4-BE49-F238E27FC236}">
                <a16:creationId xmlns:a16="http://schemas.microsoft.com/office/drawing/2014/main" id="{2FDA4071-0453-7A44-92F7-7837FFE48019}"/>
              </a:ext>
            </a:extLst>
          </p:cNvPr>
          <p:cNvPicPr>
            <a:picLocks noChangeAspect="1"/>
          </p:cNvPicPr>
          <p:nvPr/>
        </p:nvPicPr>
        <p:blipFill rotWithShape="1">
          <a:blip r:embed="rId2"/>
          <a:srcRect l="9067" r="17894" b="616"/>
          <a:stretch/>
        </p:blipFill>
        <p:spPr>
          <a:xfrm>
            <a:off x="1306768" y="216721"/>
            <a:ext cx="3762189" cy="2747388"/>
          </a:xfrm>
          <a:prstGeom prst="rect">
            <a:avLst/>
          </a:prstGeom>
        </p:spPr>
      </p:pic>
      <p:pic>
        <p:nvPicPr>
          <p:cNvPr id="4" name="Picture 3" descr="A close up of a map&#10;&#10;Description automatically generated">
            <a:extLst>
              <a:ext uri="{FF2B5EF4-FFF2-40B4-BE49-F238E27FC236}">
                <a16:creationId xmlns:a16="http://schemas.microsoft.com/office/drawing/2014/main" id="{59AB7C79-FB55-664F-B133-41BB4AA2146E}"/>
              </a:ext>
            </a:extLst>
          </p:cNvPr>
          <p:cNvPicPr>
            <a:picLocks noChangeAspect="1"/>
          </p:cNvPicPr>
          <p:nvPr/>
        </p:nvPicPr>
        <p:blipFill rotWithShape="1">
          <a:blip r:embed="rId3"/>
          <a:srcRect t="1990" r="-4" b="5903"/>
          <a:stretch/>
        </p:blipFill>
        <p:spPr>
          <a:xfrm>
            <a:off x="1306768" y="3131429"/>
            <a:ext cx="3851641" cy="2616279"/>
          </a:xfrm>
          <a:prstGeom prst="rect">
            <a:avLst/>
          </a:prstGeom>
        </p:spPr>
      </p:pic>
      <p:sp>
        <p:nvSpPr>
          <p:cNvPr id="5" name="TextBox 4">
            <a:extLst>
              <a:ext uri="{FF2B5EF4-FFF2-40B4-BE49-F238E27FC236}">
                <a16:creationId xmlns:a16="http://schemas.microsoft.com/office/drawing/2014/main" id="{4A43E8BD-46AC-434A-95A4-781E9CCC2E82}"/>
              </a:ext>
            </a:extLst>
          </p:cNvPr>
          <p:cNvSpPr txBox="1"/>
          <p:nvPr/>
        </p:nvSpPr>
        <p:spPr>
          <a:xfrm>
            <a:off x="6096000" y="258418"/>
            <a:ext cx="5552661" cy="6155531"/>
          </a:xfrm>
          <a:prstGeom prst="rect">
            <a:avLst/>
          </a:prstGeom>
          <a:noFill/>
        </p:spPr>
        <p:txBody>
          <a:bodyPr wrap="square" rtlCol="0">
            <a:spAutoFit/>
          </a:bodyPr>
          <a:lstStyle/>
          <a:p>
            <a:r>
              <a:rPr lang="en-US" sz="3200" b="1" dirty="0"/>
              <a:t>Case Study: West End Community</a:t>
            </a:r>
          </a:p>
          <a:p>
            <a:endParaRPr lang="en-US" sz="2400" b="1" dirty="0"/>
          </a:p>
          <a:p>
            <a:r>
              <a:rPr lang="en-US" sz="2400" dirty="0"/>
              <a:t>Since 2000, the population of New Iberia has declined by 6.1%, while Iberia Parish has not grown at all. The rest of the United States has grown in population 9.4%. America is growing, but we are shrinking. For years people have left Iberia Parish following high school graduation to pursue educational or higher-paying opportunities elsewhere, and this “brain drain” has resulted in an overall decline in the physical, mental, and economic health of Iberia Parish residents</a:t>
            </a:r>
          </a:p>
          <a:p>
            <a:endParaRPr lang="en-US" b="1" dirty="0"/>
          </a:p>
        </p:txBody>
      </p:sp>
      <p:sp>
        <p:nvSpPr>
          <p:cNvPr id="6" name="TextBox 5">
            <a:extLst>
              <a:ext uri="{FF2B5EF4-FFF2-40B4-BE49-F238E27FC236}">
                <a16:creationId xmlns:a16="http://schemas.microsoft.com/office/drawing/2014/main" id="{906E6A88-8ABD-BC4D-9B11-35FA67938AA7}"/>
              </a:ext>
            </a:extLst>
          </p:cNvPr>
          <p:cNvSpPr txBox="1"/>
          <p:nvPr/>
        </p:nvSpPr>
        <p:spPr>
          <a:xfrm>
            <a:off x="1058290" y="5975674"/>
            <a:ext cx="5625547" cy="492443"/>
          </a:xfrm>
          <a:prstGeom prst="rect">
            <a:avLst/>
          </a:prstGeom>
          <a:noFill/>
        </p:spPr>
        <p:txBody>
          <a:bodyPr wrap="square" rtlCol="0">
            <a:spAutoFit/>
          </a:bodyPr>
          <a:lstStyle/>
          <a:p>
            <a:r>
              <a:rPr lang="en-US" sz="800" dirty="0">
                <a:solidFill>
                  <a:srgbClr val="000000"/>
                </a:solidFill>
                <a:latin typeface="Corbel" panose="020B0503020204020204"/>
              </a:rPr>
              <a:t>Image source: top: Google Maps; bottom: LSU School of Architecture: Envision da Berry Studio 2012. </a:t>
            </a:r>
          </a:p>
          <a:p>
            <a:endParaRPr lang="en-US" dirty="0"/>
          </a:p>
        </p:txBody>
      </p:sp>
    </p:spTree>
    <p:extLst>
      <p:ext uri="{BB962C8B-B14F-4D97-AF65-F5344CB8AC3E}">
        <p14:creationId xmlns:p14="http://schemas.microsoft.com/office/powerpoint/2010/main" val="208823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72037-A1FE-A642-98B7-989E56856C90}"/>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33A4F-C936-AD45-9603-36BB1AD166AB}"/>
              </a:ext>
            </a:extLst>
          </p:cNvPr>
          <p:cNvSpPr txBox="1"/>
          <p:nvPr/>
        </p:nvSpPr>
        <p:spPr>
          <a:xfrm>
            <a:off x="6440557" y="1276583"/>
            <a:ext cx="5426765" cy="4001095"/>
          </a:xfrm>
          <a:prstGeom prst="rect">
            <a:avLst/>
          </a:prstGeom>
          <a:noFill/>
        </p:spPr>
        <p:txBody>
          <a:bodyPr wrap="square" rtlCol="0">
            <a:spAutoFit/>
          </a:bodyPr>
          <a:lstStyle/>
          <a:p>
            <a:r>
              <a:rPr lang="en-US" sz="3200" b="1" dirty="0"/>
              <a:t>Listen</a:t>
            </a:r>
            <a:br>
              <a:rPr lang="en-US" sz="2400" dirty="0"/>
            </a:br>
            <a:br>
              <a:rPr lang="en-US" sz="2400" dirty="0"/>
            </a:br>
            <a:r>
              <a:rPr lang="en-US" sz="2400" dirty="0"/>
              <a:t>Watch the video of West End residents to identify assets, needs, and wants.</a:t>
            </a:r>
            <a:br>
              <a:rPr lang="en-US" sz="2400" dirty="0"/>
            </a:br>
            <a:br>
              <a:rPr lang="en-US" sz="2400" dirty="0"/>
            </a:br>
            <a:r>
              <a:rPr lang="en-US" sz="2400" dirty="0"/>
              <a:t>What do artists, business owners, and residents say about their community? </a:t>
            </a:r>
          </a:p>
          <a:p>
            <a:endParaRPr lang="en-US" sz="2400" dirty="0"/>
          </a:p>
          <a:p>
            <a:r>
              <a:rPr lang="en-US" dirty="0">
                <a:hlinkClick r:id="rId2"/>
              </a:rPr>
              <a:t>https://youtu.be/rLiowcf1VUo</a:t>
            </a:r>
            <a:endParaRPr lang="en-US" dirty="0"/>
          </a:p>
          <a:p>
            <a:br>
              <a:rPr lang="en-US" dirty="0"/>
            </a:br>
            <a:endParaRPr lang="en-US" dirty="0"/>
          </a:p>
        </p:txBody>
      </p:sp>
      <p:pic>
        <p:nvPicPr>
          <p:cNvPr id="5" name="Picture 4" descr="A close up of a logo&#10;&#10;Description automatically generated">
            <a:extLst>
              <a:ext uri="{FF2B5EF4-FFF2-40B4-BE49-F238E27FC236}">
                <a16:creationId xmlns:a16="http://schemas.microsoft.com/office/drawing/2014/main" id="{D12F7422-F3D6-954B-B142-468B519575E4}"/>
              </a:ext>
            </a:extLst>
          </p:cNvPr>
          <p:cNvPicPr>
            <a:picLocks noChangeAspect="1"/>
          </p:cNvPicPr>
          <p:nvPr/>
        </p:nvPicPr>
        <p:blipFill>
          <a:blip r:embed="rId3"/>
          <a:stretch>
            <a:fillRect/>
          </a:stretch>
        </p:blipFill>
        <p:spPr>
          <a:xfrm>
            <a:off x="762001" y="1396261"/>
            <a:ext cx="4923182" cy="3578362"/>
          </a:xfrm>
          <a:prstGeom prst="rect">
            <a:avLst/>
          </a:prstGeom>
        </p:spPr>
      </p:pic>
      <p:sp>
        <p:nvSpPr>
          <p:cNvPr id="6" name="Rectangle 5">
            <a:extLst>
              <a:ext uri="{FF2B5EF4-FFF2-40B4-BE49-F238E27FC236}">
                <a16:creationId xmlns:a16="http://schemas.microsoft.com/office/drawing/2014/main" id="{17835260-45EE-E349-92EC-631BD63CAF52}"/>
              </a:ext>
            </a:extLst>
          </p:cNvPr>
          <p:cNvSpPr/>
          <p:nvPr/>
        </p:nvSpPr>
        <p:spPr>
          <a:xfrm>
            <a:off x="596348" y="1222513"/>
            <a:ext cx="5416826" cy="405516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947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F5800-B6A9-6747-9A3A-1E5B377936BD}"/>
              </a:ext>
            </a:extLst>
          </p:cNvPr>
          <p:cNvSpPr/>
          <p:nvPr/>
        </p:nvSpPr>
        <p:spPr>
          <a:xfrm>
            <a:off x="0" y="6221896"/>
            <a:ext cx="12192000" cy="6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752D4C-A551-C347-A1E4-3DD2A7C06CED}"/>
              </a:ext>
            </a:extLst>
          </p:cNvPr>
          <p:cNvSpPr txBox="1"/>
          <p:nvPr/>
        </p:nvSpPr>
        <p:spPr>
          <a:xfrm>
            <a:off x="1300369" y="2594113"/>
            <a:ext cx="9591261" cy="1384995"/>
          </a:xfrm>
          <a:prstGeom prst="rect">
            <a:avLst/>
          </a:prstGeom>
          <a:noFill/>
        </p:spPr>
        <p:txBody>
          <a:bodyPr wrap="square" rtlCol="0">
            <a:spAutoFit/>
          </a:bodyPr>
          <a:lstStyle/>
          <a:p>
            <a:pPr algn="ctr"/>
            <a:r>
              <a:rPr lang="en-US" sz="6600" b="1" dirty="0"/>
              <a:t>Additional Resources</a:t>
            </a:r>
          </a:p>
          <a:p>
            <a:endParaRPr lang="en-US" dirty="0"/>
          </a:p>
        </p:txBody>
      </p:sp>
    </p:spTree>
    <p:extLst>
      <p:ext uri="{BB962C8B-B14F-4D97-AF65-F5344CB8AC3E}">
        <p14:creationId xmlns:p14="http://schemas.microsoft.com/office/powerpoint/2010/main" val="297013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550</Words>
  <Application>Microsoft Macintosh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A Gottardi</dc:creator>
  <cp:lastModifiedBy>Susan A Gottardi</cp:lastModifiedBy>
  <cp:revision>3</cp:revision>
  <dcterms:created xsi:type="dcterms:W3CDTF">2020-02-21T14:43:07Z</dcterms:created>
  <dcterms:modified xsi:type="dcterms:W3CDTF">2020-02-21T15:48:44Z</dcterms:modified>
</cp:coreProperties>
</file>